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57" r:id="rId5"/>
    <p:sldId id="259" r:id="rId6"/>
    <p:sldId id="260" r:id="rId7"/>
    <p:sldId id="261" r:id="rId8"/>
    <p:sldId id="258" r:id="rId9"/>
    <p:sldId id="262" r:id="rId10"/>
    <p:sldId id="278" r:id="rId11"/>
    <p:sldId id="279" r:id="rId12"/>
    <p:sldId id="280" r:id="rId13"/>
    <p:sldId id="263" r:id="rId14"/>
    <p:sldId id="264" r:id="rId15"/>
    <p:sldId id="265" r:id="rId16"/>
    <p:sldId id="266" r:id="rId17"/>
    <p:sldId id="267" r:id="rId18"/>
    <p:sldId id="268" r:id="rId19"/>
    <p:sldId id="281" r:id="rId20"/>
    <p:sldId id="269" r:id="rId21"/>
    <p:sldId id="271" r:id="rId22"/>
    <p:sldId id="272" r:id="rId23"/>
    <p:sldId id="270" r:id="rId24"/>
    <p:sldId id="274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42;&#1054;\2020\&#1054;&#1069;&#1056;_&#1074;&#1099;&#1087;&#1086;&#1083;&#1085;&#1103;&#1077;&#1084;\&#1056;&#1077;&#1079;&#1091;&#1083;&#1100;&#1090;&#1072;&#1090;&#1099;%20&#1042;&#1055;&#1056;%20&#1086;&#1091;5,%206,%2017,%2019,%2021,%2032%20&#1080;&#1089;&#1090;&#1086;&#1088;&#1080;&#1103;%20&#1088;&#1091;&#1089;&#1089;&#1082;&#1080;&#1081;%20&#1084;&#1072;&#1090;&#1077;&#1084;&#1072;&#1090;&#1080;&#1082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56;&#1077;&#1079;&#1091;&#1083;&#1100;&#1090;&#1072;&#1090;&#1099;%20&#1042;&#1055;&#1056;%20&#1086;&#1091;5,%206,%2017,%2019,%2021,%2032%20&#1080;&#1089;&#1090;&#1086;&#1088;&#1080;&#1103;%20&#1088;&#1091;&#1089;&#1089;&#1082;&#1080;&#1081;%20&#1084;&#1072;&#1090;&#1077;&#1084;&#1072;&#1090;&#1080;&#1082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56;&#1077;&#1079;&#1091;&#1083;&#1100;&#1090;&#1072;&#1090;&#1099;%20&#1042;&#1055;&#1056;%20&#1086;&#1091;5,%206,%2017,%2019,%2021,%2032%20&#1080;&#1089;&#1090;&#1086;&#1088;&#1080;&#1103;%20&#1088;&#1091;&#1089;&#1089;&#1082;&#1080;&#1081;%20&#1084;&#1072;&#1090;&#1077;&#1084;&#1072;&#1090;&#1080;&#1082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4;\2020\&#1054;&#1069;&#1056;_&#1074;&#1099;&#1087;&#1086;&#1083;&#1085;&#1103;&#1077;&#1084;\&#1040;&#1085;&#1082;&#1077;&#1090;&#1099;_31%20&#1084;&#1072;&#1088;&#1090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пример!$B$4</c:f>
              <c:strCache>
                <c:ptCount val="1"/>
                <c:pt idx="0">
                  <c:v>"2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пример!$A$5:$A$13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пример!$B$5:$B$13</c:f>
              <c:numCache>
                <c:formatCode>General</c:formatCode>
                <c:ptCount val="9"/>
                <c:pt idx="0">
                  <c:v>6</c:v>
                </c:pt>
                <c:pt idx="1">
                  <c:v>4.5</c:v>
                </c:pt>
                <c:pt idx="2">
                  <c:v>3.4</c:v>
                </c:pt>
                <c:pt idx="3">
                  <c:v>0</c:v>
                </c:pt>
                <c:pt idx="4">
                  <c:v>17.399999999999999</c:v>
                </c:pt>
                <c:pt idx="5">
                  <c:v>0</c:v>
                </c:pt>
                <c:pt idx="6">
                  <c:v>12.8</c:v>
                </c:pt>
                <c:pt idx="7">
                  <c:v>0</c:v>
                </c:pt>
                <c:pt idx="8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пример!$C$4</c:f>
              <c:strCache>
                <c:ptCount val="1"/>
                <c:pt idx="0">
                  <c:v>"3</c:v>
                </c:pt>
              </c:strCache>
            </c:strRef>
          </c:tx>
          <c:cat>
            <c:strRef>
              <c:f>пример!$A$5:$A$13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пример!$C$5:$C$13</c:f>
            </c:numRef>
          </c:val>
        </c:ser>
        <c:ser>
          <c:idx val="2"/>
          <c:order val="2"/>
          <c:tx>
            <c:strRef>
              <c:f>пример!$D$4</c:f>
              <c:strCache>
                <c:ptCount val="1"/>
                <c:pt idx="0">
                  <c:v>"4</c:v>
                </c:pt>
              </c:strCache>
            </c:strRef>
          </c:tx>
          <c:cat>
            <c:strRef>
              <c:f>пример!$A$5:$A$13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пример!$D$5:$D$13</c:f>
            </c:numRef>
          </c:val>
        </c:ser>
        <c:ser>
          <c:idx val="3"/>
          <c:order val="3"/>
          <c:tx>
            <c:strRef>
              <c:f>пример!$E$4</c:f>
              <c:strCache>
                <c:ptCount val="1"/>
                <c:pt idx="0">
                  <c:v>"5</c:v>
                </c:pt>
              </c:strCache>
            </c:strRef>
          </c:tx>
          <c:cat>
            <c:strRef>
              <c:f>пример!$A$5:$A$13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пример!$E$5:$E$13</c:f>
            </c:numRef>
          </c:val>
        </c:ser>
        <c:ser>
          <c:idx val="4"/>
          <c:order val="4"/>
          <c:tx>
            <c:strRef>
              <c:f>пример!$F$4</c:f>
              <c:strCache>
                <c:ptCount val="1"/>
                <c:pt idx="0">
                  <c:v>"2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пример!$A$5:$A$13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пример!$F$5:$F$13</c:f>
              <c:numCache>
                <c:formatCode>General</c:formatCode>
                <c:ptCount val="9"/>
                <c:pt idx="0">
                  <c:v>8.3000000000000007</c:v>
                </c:pt>
                <c:pt idx="1">
                  <c:v>6.4</c:v>
                </c:pt>
                <c:pt idx="2">
                  <c:v>7.1</c:v>
                </c:pt>
                <c:pt idx="3">
                  <c:v>8.6999999999999993</c:v>
                </c:pt>
                <c:pt idx="4">
                  <c:v>21.7</c:v>
                </c:pt>
                <c:pt idx="5">
                  <c:v>4.3</c:v>
                </c:pt>
                <c:pt idx="6">
                  <c:v>8.1</c:v>
                </c:pt>
                <c:pt idx="7">
                  <c:v>3.4</c:v>
                </c:pt>
                <c:pt idx="8">
                  <c:v>12.3</c:v>
                </c:pt>
              </c:numCache>
            </c:numRef>
          </c:val>
        </c:ser>
        <c:axId val="102862848"/>
        <c:axId val="102864384"/>
      </c:barChart>
      <c:catAx>
        <c:axId val="102862848"/>
        <c:scaling>
          <c:orientation val="minMax"/>
        </c:scaling>
        <c:axPos val="b"/>
        <c:tickLblPos val="nextTo"/>
        <c:crossAx val="102864384"/>
        <c:crosses val="autoZero"/>
        <c:auto val="1"/>
        <c:lblAlgn val="ctr"/>
        <c:lblOffset val="100"/>
      </c:catAx>
      <c:valAx>
        <c:axId val="102864384"/>
        <c:scaling>
          <c:orientation val="minMax"/>
        </c:scaling>
        <c:axPos val="l"/>
        <c:majorGridlines/>
        <c:numFmt formatCode="General" sourceLinked="1"/>
        <c:tickLblPos val="nextTo"/>
        <c:crossAx val="102862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064924176144652"/>
          <c:y val="0.88850503062117292"/>
          <c:w val="0.66401003693982696"/>
          <c:h val="8.3717191601049915E-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Лист2!$B$22</c:f>
              <c:strCache>
                <c:ptCount val="1"/>
                <c:pt idx="0">
                  <c:v>есть анализ ВПР</c:v>
                </c:pt>
              </c:strCache>
            </c:strRef>
          </c:tx>
          <c:dLbls>
            <c:spPr>
              <a:solidFill>
                <a:schemeClr val="bg2">
                  <a:lumMod val="75000"/>
                </a:schemeClr>
              </a:solidFill>
            </c:spPr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Лист2!$A$23:$A$29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Лист2!$B$23:$B$29</c:f>
              <c:numCache>
                <c:formatCode>General</c:formatCode>
                <c:ptCount val="7"/>
                <c:pt idx="0">
                  <c:v>78</c:v>
                </c:pt>
                <c:pt idx="1">
                  <c:v>79</c:v>
                </c:pt>
                <c:pt idx="2">
                  <c:v>50</c:v>
                </c:pt>
                <c:pt idx="3">
                  <c:v>91</c:v>
                </c:pt>
                <c:pt idx="4">
                  <c:v>79</c:v>
                </c:pt>
                <c:pt idx="5">
                  <c:v>58</c:v>
                </c:pt>
                <c:pt idx="6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Лист2!$C$22</c:f>
              <c:strCache>
                <c:ptCount val="1"/>
                <c:pt idx="0">
                  <c:v>есть анализ РДР</c:v>
                </c:pt>
              </c:strCache>
            </c:strRef>
          </c:tx>
          <c:cat>
            <c:strRef>
              <c:f>Лист2!$A$23:$A$29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Лист2!$C$23:$C$29</c:f>
              <c:numCache>
                <c:formatCode>General</c:formatCode>
                <c:ptCount val="7"/>
                <c:pt idx="0">
                  <c:v>74</c:v>
                </c:pt>
                <c:pt idx="1">
                  <c:v>63</c:v>
                </c:pt>
                <c:pt idx="2">
                  <c:v>71</c:v>
                </c:pt>
                <c:pt idx="3">
                  <c:v>84</c:v>
                </c:pt>
                <c:pt idx="4">
                  <c:v>75</c:v>
                </c:pt>
                <c:pt idx="5">
                  <c:v>58</c:v>
                </c:pt>
                <c:pt idx="6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Лист2!$D$22</c:f>
              <c:strCache>
                <c:ptCount val="1"/>
                <c:pt idx="0">
                  <c:v>районная СОК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Лист2!$A$23:$A$29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Лист2!$D$23:$D$29</c:f>
              <c:numCache>
                <c:formatCode>General</c:formatCode>
                <c:ptCount val="7"/>
                <c:pt idx="0">
                  <c:v>74</c:v>
                </c:pt>
                <c:pt idx="1">
                  <c:v>74</c:v>
                </c:pt>
                <c:pt idx="2">
                  <c:v>71</c:v>
                </c:pt>
                <c:pt idx="3">
                  <c:v>81</c:v>
                </c:pt>
                <c:pt idx="4">
                  <c:v>77</c:v>
                </c:pt>
                <c:pt idx="5">
                  <c:v>67</c:v>
                </c:pt>
                <c:pt idx="6">
                  <c:v>75</c:v>
                </c:pt>
              </c:numCache>
            </c:numRef>
          </c:val>
        </c:ser>
        <c:ser>
          <c:idx val="3"/>
          <c:order val="3"/>
          <c:tx>
            <c:strRef>
              <c:f>Лист2!$E$22</c:f>
              <c:strCache>
                <c:ptCount val="1"/>
              </c:strCache>
            </c:strRef>
          </c:tx>
          <c:cat>
            <c:strRef>
              <c:f>Лист2!$A$23:$A$29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Лист2!$E$23:$E$29</c:f>
              <c:numCache>
                <c:formatCode>General</c:formatCode>
                <c:ptCount val="7"/>
              </c:numCache>
            </c:numRef>
          </c:val>
        </c:ser>
        <c:shape val="cylinder"/>
        <c:axId val="101332096"/>
        <c:axId val="101333632"/>
        <c:axId val="0"/>
      </c:bar3DChart>
      <c:catAx>
        <c:axId val="101332096"/>
        <c:scaling>
          <c:orientation val="minMax"/>
        </c:scaling>
        <c:axPos val="b"/>
        <c:tickLblPos val="nextTo"/>
        <c:crossAx val="101333632"/>
        <c:crosses val="autoZero"/>
        <c:auto val="1"/>
        <c:lblAlgn val="ctr"/>
        <c:lblOffset val="100"/>
      </c:catAx>
      <c:valAx>
        <c:axId val="101333632"/>
        <c:scaling>
          <c:orientation val="minMax"/>
        </c:scaling>
        <c:axPos val="l"/>
        <c:majorGridlines/>
        <c:numFmt formatCode="General" sourceLinked="1"/>
        <c:tickLblPos val="nextTo"/>
        <c:crossAx val="101332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Лист2!$AG$12</c:f>
              <c:strCache>
                <c:ptCount val="1"/>
                <c:pt idx="0">
                  <c:v>да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Лист2!$AF$13:$AF$19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Лист2!$AG$13:$AG$19</c:f>
              <c:numCache>
                <c:formatCode>General</c:formatCode>
                <c:ptCount val="7"/>
                <c:pt idx="0">
                  <c:v>67</c:v>
                </c:pt>
                <c:pt idx="1">
                  <c:v>77</c:v>
                </c:pt>
                <c:pt idx="2">
                  <c:v>57</c:v>
                </c:pt>
                <c:pt idx="3">
                  <c:v>50</c:v>
                </c:pt>
                <c:pt idx="4">
                  <c:v>60</c:v>
                </c:pt>
                <c:pt idx="5">
                  <c:v>42</c:v>
                </c:pt>
                <c:pt idx="6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Лист2!$AH$12</c:f>
              <c:strCache>
                <c:ptCount val="1"/>
                <c:pt idx="0">
                  <c:v>и "так" знаю 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Лист2!$AF$13:$AF$19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Лист2!$AH$13:$AH$19</c:f>
              <c:numCache>
                <c:formatCode>General</c:formatCode>
                <c:ptCount val="7"/>
                <c:pt idx="0">
                  <c:v>22</c:v>
                </c:pt>
                <c:pt idx="1">
                  <c:v>16</c:v>
                </c:pt>
                <c:pt idx="2">
                  <c:v>29</c:v>
                </c:pt>
                <c:pt idx="3">
                  <c:v>34</c:v>
                </c:pt>
                <c:pt idx="4">
                  <c:v>31</c:v>
                </c:pt>
                <c:pt idx="5">
                  <c:v>50</c:v>
                </c:pt>
                <c:pt idx="6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Лист2!$AI$12</c:f>
              <c:strCache>
                <c:ptCount val="1"/>
                <c:pt idx="0">
                  <c:v>это дело специалистов по качеству</c:v>
                </c:pt>
              </c:strCache>
            </c:strRef>
          </c:tx>
          <c:cat>
            <c:strRef>
              <c:f>Лист2!$AF$13:$AF$19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Лист2!$AI$13:$AI$19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14</c:v>
                </c:pt>
                <c:pt idx="3">
                  <c:v>16</c:v>
                </c:pt>
                <c:pt idx="4">
                  <c:v>8</c:v>
                </c:pt>
                <c:pt idx="5">
                  <c:v>8</c:v>
                </c:pt>
                <c:pt idx="6">
                  <c:v>10</c:v>
                </c:pt>
              </c:numCache>
            </c:numRef>
          </c:val>
        </c:ser>
        <c:shape val="cylinder"/>
        <c:axId val="97982720"/>
        <c:axId val="100094336"/>
        <c:axId val="0"/>
      </c:bar3DChart>
      <c:catAx>
        <c:axId val="97982720"/>
        <c:scaling>
          <c:orientation val="minMax"/>
        </c:scaling>
        <c:axPos val="b"/>
        <c:tickLblPos val="nextTo"/>
        <c:crossAx val="100094336"/>
        <c:crosses val="autoZero"/>
        <c:auto val="1"/>
        <c:lblAlgn val="ctr"/>
        <c:lblOffset val="100"/>
      </c:catAx>
      <c:valAx>
        <c:axId val="100094336"/>
        <c:scaling>
          <c:orientation val="minMax"/>
        </c:scaling>
        <c:axPos val="l"/>
        <c:majorGridlines/>
        <c:numFmt formatCode="General" sourceLinked="1"/>
        <c:tickLblPos val="nextTo"/>
        <c:crossAx val="97982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37350539515899"/>
          <c:y val="7.5258970478852993E-2"/>
          <c:w val="0.26336723534558182"/>
          <c:h val="0.4768434173741311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848840769903756"/>
          <c:y val="5.0925925925925923E-2"/>
          <c:w val="0.74361723534558222"/>
          <c:h val="0.8562423447069113"/>
        </c:manualLayout>
      </c:layout>
      <c:bar3DChart>
        <c:barDir val="bar"/>
        <c:grouping val="clustered"/>
        <c:ser>
          <c:idx val="0"/>
          <c:order val="0"/>
          <c:tx>
            <c:strRef>
              <c:f>Лист2!$AN$12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Лист2!$AM$13:$AM$19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Лист2!$AN$13:$AN$19</c:f>
              <c:numCache>
                <c:formatCode>General</c:formatCode>
                <c:ptCount val="7"/>
                <c:pt idx="0">
                  <c:v>37</c:v>
                </c:pt>
                <c:pt idx="1">
                  <c:v>56</c:v>
                </c:pt>
                <c:pt idx="2">
                  <c:v>32</c:v>
                </c:pt>
                <c:pt idx="3">
                  <c:v>56</c:v>
                </c:pt>
                <c:pt idx="4">
                  <c:v>29</c:v>
                </c:pt>
                <c:pt idx="5">
                  <c:v>39</c:v>
                </c:pt>
                <c:pt idx="6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Лист2!$AO$12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6"/>
              <c:layout>
                <c:manualLayout>
                  <c:x val="3.0370888331743844E-3"/>
                  <c:y val="-1.746724890829694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Лист2!$AM$13:$AM$19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Лист2!$AO$13:$AO$19</c:f>
              <c:numCache>
                <c:formatCode>General</c:formatCode>
                <c:ptCount val="7"/>
                <c:pt idx="0">
                  <c:v>18</c:v>
                </c:pt>
                <c:pt idx="1">
                  <c:v>14</c:v>
                </c:pt>
                <c:pt idx="2">
                  <c:v>39</c:v>
                </c:pt>
                <c:pt idx="3">
                  <c:v>22</c:v>
                </c:pt>
                <c:pt idx="4">
                  <c:v>19</c:v>
                </c:pt>
                <c:pt idx="5">
                  <c:v>8</c:v>
                </c:pt>
                <c:pt idx="6">
                  <c:v>19</c:v>
                </c:pt>
              </c:numCache>
            </c:numRef>
          </c:val>
        </c:ser>
        <c:shape val="cylinder"/>
        <c:axId val="101372288"/>
        <c:axId val="104754176"/>
        <c:axId val="0"/>
      </c:bar3DChart>
      <c:catAx>
        <c:axId val="101372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4754176"/>
        <c:crosses val="autoZero"/>
        <c:auto val="1"/>
        <c:lblAlgn val="ctr"/>
        <c:lblOffset val="100"/>
      </c:catAx>
      <c:valAx>
        <c:axId val="104754176"/>
        <c:scaling>
          <c:orientation val="minMax"/>
        </c:scaling>
        <c:axPos val="b"/>
        <c:majorGridlines/>
        <c:numFmt formatCode="General" sourceLinked="1"/>
        <c:tickLblPos val="nextTo"/>
        <c:crossAx val="10137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07039541461763"/>
          <c:y val="8.5781286072865323E-2"/>
          <c:w val="7.1928905337528187E-2"/>
          <c:h val="0.1197659899499462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Лист2!$AT$12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Лист2!$AS$13:$AS$19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Лист2!$AT$13:$AT$19</c:f>
              <c:numCache>
                <c:formatCode>General</c:formatCode>
                <c:ptCount val="7"/>
                <c:pt idx="0">
                  <c:v>45</c:v>
                </c:pt>
                <c:pt idx="1">
                  <c:v>53</c:v>
                </c:pt>
                <c:pt idx="2">
                  <c:v>18</c:v>
                </c:pt>
                <c:pt idx="3">
                  <c:v>44</c:v>
                </c:pt>
                <c:pt idx="4">
                  <c:v>33</c:v>
                </c:pt>
                <c:pt idx="5">
                  <c:v>33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Лист2!$AU$12</c:f>
              <c:strCache>
                <c:ptCount val="1"/>
                <c:pt idx="0">
                  <c:v>не знаю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6"/>
              <c:layout>
                <c:manualLayout>
                  <c:x val="1.0802469135802469E-2"/>
                  <c:y val="-1.342774624900671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Лист2!$AS$13:$AS$19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Лист2!$AU$13:$AU$19</c:f>
              <c:numCache>
                <c:formatCode>General</c:formatCode>
                <c:ptCount val="7"/>
                <c:pt idx="0">
                  <c:v>37</c:v>
                </c:pt>
                <c:pt idx="1">
                  <c:v>33</c:v>
                </c:pt>
                <c:pt idx="2">
                  <c:v>61</c:v>
                </c:pt>
                <c:pt idx="3">
                  <c:v>28</c:v>
                </c:pt>
                <c:pt idx="4">
                  <c:v>31</c:v>
                </c:pt>
                <c:pt idx="5">
                  <c:v>38</c:v>
                </c:pt>
                <c:pt idx="6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Лист2!$AV$12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Лист2!$AS$13:$AS$19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Лист2!$AV$13:$AV$19</c:f>
              <c:numCache>
                <c:formatCode>General</c:formatCode>
                <c:ptCount val="7"/>
                <c:pt idx="0">
                  <c:v>18</c:v>
                </c:pt>
                <c:pt idx="1">
                  <c:v>14</c:v>
                </c:pt>
                <c:pt idx="2">
                  <c:v>21</c:v>
                </c:pt>
                <c:pt idx="3">
                  <c:v>28</c:v>
                </c:pt>
                <c:pt idx="4">
                  <c:v>35</c:v>
                </c:pt>
                <c:pt idx="5">
                  <c:v>29</c:v>
                </c:pt>
                <c:pt idx="6">
                  <c:v>23</c:v>
                </c:pt>
              </c:numCache>
            </c:numRef>
          </c:val>
        </c:ser>
        <c:shape val="cylinder"/>
        <c:axId val="105499264"/>
        <c:axId val="105518976"/>
        <c:axId val="0"/>
      </c:bar3DChart>
      <c:catAx>
        <c:axId val="105499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5518976"/>
        <c:crosses val="autoZero"/>
        <c:auto val="1"/>
        <c:lblAlgn val="ctr"/>
        <c:lblOffset val="100"/>
      </c:catAx>
      <c:valAx>
        <c:axId val="105518976"/>
        <c:scaling>
          <c:orientation val="minMax"/>
        </c:scaling>
        <c:axPos val="l"/>
        <c:majorGridlines/>
        <c:numFmt formatCode="General" sourceLinked="1"/>
        <c:tickLblPos val="nextTo"/>
        <c:crossAx val="105499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Лист2!$AZ$12</c:f>
              <c:strCache>
                <c:ptCount val="1"/>
                <c:pt idx="0">
                  <c:v>ниже города</c:v>
                </c:pt>
              </c:strCache>
            </c:strRef>
          </c:tx>
          <c:cat>
            <c:strRef>
              <c:f>Лист2!$AY$13:$AY$19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Лист2!$AZ$13:$AZ$19</c:f>
              <c:numCache>
                <c:formatCode>General</c:formatCode>
                <c:ptCount val="7"/>
                <c:pt idx="0">
                  <c:v>15</c:v>
                </c:pt>
                <c:pt idx="1">
                  <c:v>9</c:v>
                </c:pt>
                <c:pt idx="2">
                  <c:v>7</c:v>
                </c:pt>
                <c:pt idx="3">
                  <c:v>13</c:v>
                </c:pt>
                <c:pt idx="4">
                  <c:v>17</c:v>
                </c:pt>
                <c:pt idx="5">
                  <c:v>13</c:v>
                </c:pt>
                <c:pt idx="6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Лист2!$BA$12</c:f>
              <c:strCache>
                <c:ptCount val="1"/>
                <c:pt idx="0">
                  <c:v>ниже района</c:v>
                </c:pt>
              </c:strCache>
            </c:strRef>
          </c:tx>
          <c:cat>
            <c:strRef>
              <c:f>Лист2!$AY$13:$AY$19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Лист2!$BA$13:$BA$19</c:f>
              <c:numCache>
                <c:formatCode>General</c:formatCode>
                <c:ptCount val="7"/>
                <c:pt idx="0">
                  <c:v>32</c:v>
                </c:pt>
                <c:pt idx="1">
                  <c:v>23</c:v>
                </c:pt>
                <c:pt idx="2">
                  <c:v>50</c:v>
                </c:pt>
                <c:pt idx="3">
                  <c:v>22</c:v>
                </c:pt>
                <c:pt idx="4">
                  <c:v>19</c:v>
                </c:pt>
                <c:pt idx="5">
                  <c:v>21</c:v>
                </c:pt>
                <c:pt idx="6">
                  <c:v>27</c:v>
                </c:pt>
              </c:numCache>
            </c:numRef>
          </c:val>
        </c:ser>
        <c:ser>
          <c:idx val="2"/>
          <c:order val="2"/>
          <c:tx>
            <c:strRef>
              <c:f>Лист2!$BB$12</c:f>
              <c:strCache>
                <c:ptCount val="1"/>
                <c:pt idx="0">
                  <c:v>ниже класса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Лист2!$AY$13:$AY$19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Лист2!$BB$13:$BB$19</c:f>
              <c:numCache>
                <c:formatCode>General</c:formatCode>
                <c:ptCount val="7"/>
                <c:pt idx="0">
                  <c:v>53</c:v>
                </c:pt>
                <c:pt idx="1">
                  <c:v>67</c:v>
                </c:pt>
                <c:pt idx="2">
                  <c:v>43</c:v>
                </c:pt>
                <c:pt idx="3">
                  <c:v>66</c:v>
                </c:pt>
                <c:pt idx="4">
                  <c:v>65</c:v>
                </c:pt>
                <c:pt idx="5">
                  <c:v>67</c:v>
                </c:pt>
                <c:pt idx="6">
                  <c:v>60</c:v>
                </c:pt>
              </c:numCache>
            </c:numRef>
          </c:val>
        </c:ser>
        <c:axId val="105500032"/>
        <c:axId val="105693568"/>
      </c:barChart>
      <c:catAx>
        <c:axId val="105500032"/>
        <c:scaling>
          <c:orientation val="minMax"/>
        </c:scaling>
        <c:axPos val="b"/>
        <c:tickLblPos val="nextTo"/>
        <c:crossAx val="105693568"/>
        <c:crosses val="autoZero"/>
        <c:auto val="1"/>
        <c:lblAlgn val="ctr"/>
        <c:lblOffset val="100"/>
      </c:catAx>
      <c:valAx>
        <c:axId val="105693568"/>
        <c:scaling>
          <c:orientation val="minMax"/>
        </c:scaling>
        <c:axPos val="l"/>
        <c:majorGridlines/>
        <c:numFmt formatCode="General" sourceLinked="1"/>
        <c:tickLblPos val="nextTo"/>
        <c:crossAx val="105500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Лист2!$BJ$12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</c:dLbls>
          <c:cat>
            <c:strRef>
              <c:f>Лист2!$BI$13:$BI$19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Лист2!$BJ$13:$BJ$19</c:f>
              <c:numCache>
                <c:formatCode>General</c:formatCode>
                <c:ptCount val="7"/>
                <c:pt idx="0">
                  <c:v>44</c:v>
                </c:pt>
                <c:pt idx="1">
                  <c:v>49</c:v>
                </c:pt>
                <c:pt idx="2">
                  <c:v>21</c:v>
                </c:pt>
                <c:pt idx="3">
                  <c:v>47</c:v>
                </c:pt>
                <c:pt idx="4">
                  <c:v>46</c:v>
                </c:pt>
                <c:pt idx="5">
                  <c:v>33</c:v>
                </c:pt>
                <c:pt idx="6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Лист2!$BK$12</c:f>
              <c:strCache>
                <c:ptCount val="1"/>
                <c:pt idx="0">
                  <c:v>не знаю</c:v>
                </c:pt>
              </c:strCache>
            </c:strRef>
          </c:tx>
          <c:cat>
            <c:strRef>
              <c:f>Лист2!$BI$13:$BI$19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Лист2!$BK$13:$BK$19</c:f>
              <c:numCache>
                <c:formatCode>General</c:formatCode>
                <c:ptCount val="7"/>
                <c:pt idx="0">
                  <c:v>19</c:v>
                </c:pt>
                <c:pt idx="1">
                  <c:v>19</c:v>
                </c:pt>
                <c:pt idx="2">
                  <c:v>43</c:v>
                </c:pt>
                <c:pt idx="3">
                  <c:v>19</c:v>
                </c:pt>
                <c:pt idx="4">
                  <c:v>17</c:v>
                </c:pt>
                <c:pt idx="5">
                  <c:v>33</c:v>
                </c:pt>
                <c:pt idx="6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Лист2!$BL$12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Лист2!$BI$13:$BI$19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Лист2!$BL$13:$BL$19</c:f>
              <c:numCache>
                <c:formatCode>General</c:formatCode>
                <c:ptCount val="7"/>
                <c:pt idx="0">
                  <c:v>37</c:v>
                </c:pt>
                <c:pt idx="1">
                  <c:v>33</c:v>
                </c:pt>
                <c:pt idx="2">
                  <c:v>36</c:v>
                </c:pt>
                <c:pt idx="3">
                  <c:v>34</c:v>
                </c:pt>
                <c:pt idx="4">
                  <c:v>38</c:v>
                </c:pt>
                <c:pt idx="5">
                  <c:v>33</c:v>
                </c:pt>
                <c:pt idx="6">
                  <c:v>35</c:v>
                </c:pt>
              </c:numCache>
            </c:numRef>
          </c:val>
        </c:ser>
        <c:axId val="116092288"/>
        <c:axId val="116396800"/>
      </c:barChart>
      <c:catAx>
        <c:axId val="116092288"/>
        <c:scaling>
          <c:orientation val="minMax"/>
        </c:scaling>
        <c:axPos val="b"/>
        <c:tickLblPos val="nextTo"/>
        <c:crossAx val="116396800"/>
        <c:crosses val="autoZero"/>
        <c:auto val="1"/>
        <c:lblAlgn val="ctr"/>
        <c:lblOffset val="100"/>
      </c:catAx>
      <c:valAx>
        <c:axId val="116396800"/>
        <c:scaling>
          <c:orientation val="minMax"/>
        </c:scaling>
        <c:axPos val="l"/>
        <c:majorGridlines/>
        <c:numFmt formatCode="General" sourceLinked="1"/>
        <c:tickLblPos val="nextTo"/>
        <c:crossAx val="116092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Лист2!$BP$12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6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Лист2!$BO$13:$BO$19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Лист2!$BP$13:$BP$19</c:f>
              <c:numCache>
                <c:formatCode>General</c:formatCode>
                <c:ptCount val="7"/>
                <c:pt idx="0">
                  <c:v>49</c:v>
                </c:pt>
                <c:pt idx="1">
                  <c:v>42</c:v>
                </c:pt>
                <c:pt idx="2">
                  <c:v>29</c:v>
                </c:pt>
                <c:pt idx="3">
                  <c:v>56</c:v>
                </c:pt>
                <c:pt idx="4">
                  <c:v>63</c:v>
                </c:pt>
                <c:pt idx="5">
                  <c:v>54</c:v>
                </c:pt>
                <c:pt idx="6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Лист2!$BQ$12</c:f>
              <c:strCache>
                <c:ptCount val="1"/>
                <c:pt idx="0">
                  <c:v>уже проходил</c:v>
                </c:pt>
              </c:strCache>
            </c:strRef>
          </c:tx>
          <c:cat>
            <c:strRef>
              <c:f>Лист2!$BO$13:$BO$19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Лист2!$BQ$13:$BQ$19</c:f>
              <c:numCache>
                <c:formatCode>General</c:formatCode>
                <c:ptCount val="7"/>
                <c:pt idx="0">
                  <c:v>12</c:v>
                </c:pt>
                <c:pt idx="1">
                  <c:v>33</c:v>
                </c:pt>
                <c:pt idx="2">
                  <c:v>43</c:v>
                </c:pt>
                <c:pt idx="3">
                  <c:v>19</c:v>
                </c:pt>
                <c:pt idx="4">
                  <c:v>10</c:v>
                </c:pt>
                <c:pt idx="5">
                  <c:v>8</c:v>
                </c:pt>
                <c:pt idx="6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Лист2!$BR$12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Лист2!$BO$13:$BO$19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Лист2!$BR$13:$BR$19</c:f>
              <c:numCache>
                <c:formatCode>General</c:formatCode>
                <c:ptCount val="7"/>
                <c:pt idx="0">
                  <c:v>38</c:v>
                </c:pt>
                <c:pt idx="1">
                  <c:v>26</c:v>
                </c:pt>
                <c:pt idx="2">
                  <c:v>29</c:v>
                </c:pt>
                <c:pt idx="3">
                  <c:v>25</c:v>
                </c:pt>
                <c:pt idx="4">
                  <c:v>27</c:v>
                </c:pt>
                <c:pt idx="5">
                  <c:v>38</c:v>
                </c:pt>
                <c:pt idx="6">
                  <c:v>31</c:v>
                </c:pt>
              </c:numCache>
            </c:numRef>
          </c:val>
        </c:ser>
        <c:axId val="115697920"/>
        <c:axId val="115723264"/>
      </c:barChart>
      <c:catAx>
        <c:axId val="115697920"/>
        <c:scaling>
          <c:orientation val="minMax"/>
        </c:scaling>
        <c:axPos val="b"/>
        <c:tickLblPos val="nextTo"/>
        <c:crossAx val="115723264"/>
        <c:crosses val="autoZero"/>
        <c:auto val="1"/>
        <c:lblAlgn val="ctr"/>
        <c:lblOffset val="100"/>
      </c:catAx>
      <c:valAx>
        <c:axId val="115723264"/>
        <c:scaling>
          <c:orientation val="minMax"/>
        </c:scaling>
        <c:axPos val="l"/>
        <c:majorGridlines/>
        <c:numFmt formatCode="General" sourceLinked="1"/>
        <c:tickLblPos val="nextTo"/>
        <c:crossAx val="1156979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r>
              <a:rPr lang="ru-RU" sz="2000" dirty="0" smtClean="0">
                <a:solidFill>
                  <a:srgbClr val="C00000"/>
                </a:solidFill>
              </a:rPr>
              <a:t>Нет (%)</a:t>
            </a:r>
            <a:endParaRPr lang="ru-RU" sz="2000" dirty="0">
              <a:solidFill>
                <a:srgbClr val="C00000"/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Лист2!$BF$12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33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83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55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Лист2!$BE$13:$BE$19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Лист2!$BF$13:$BF$19</c:f>
              <c:numCache>
                <c:formatCode>General</c:formatCode>
                <c:ptCount val="7"/>
                <c:pt idx="0">
                  <c:v>56</c:v>
                </c:pt>
                <c:pt idx="1">
                  <c:v>33</c:v>
                </c:pt>
                <c:pt idx="2">
                  <c:v>43</c:v>
                </c:pt>
                <c:pt idx="3">
                  <c:v>50</c:v>
                </c:pt>
                <c:pt idx="4">
                  <c:v>69</c:v>
                </c:pt>
                <c:pt idx="5">
                  <c:v>83</c:v>
                </c:pt>
                <c:pt idx="6">
                  <c:v>55</c:v>
                </c:pt>
              </c:numCache>
            </c:numRef>
          </c:val>
        </c:ser>
        <c:shape val="cone"/>
        <c:axId val="100410112"/>
        <c:axId val="101371904"/>
        <c:axId val="0"/>
      </c:bar3DChart>
      <c:catAx>
        <c:axId val="100410112"/>
        <c:scaling>
          <c:orientation val="minMax"/>
        </c:scaling>
        <c:axPos val="b"/>
        <c:tickLblPos val="nextTo"/>
        <c:crossAx val="101371904"/>
        <c:crosses val="autoZero"/>
        <c:auto val="1"/>
        <c:lblAlgn val="ctr"/>
        <c:lblOffset val="100"/>
      </c:catAx>
      <c:valAx>
        <c:axId val="101371904"/>
        <c:scaling>
          <c:orientation val="minMax"/>
        </c:scaling>
        <c:axPos val="l"/>
        <c:majorGridlines/>
        <c:numFmt formatCode="General" sourceLinked="1"/>
        <c:tickLblPos val="nextTo"/>
        <c:crossAx val="1004101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PowerPoint]Лист1'!$B$2</c:f>
              <c:strCache>
                <c:ptCount val="1"/>
                <c:pt idx="0">
                  <c:v>5кл_18</c:v>
                </c:pt>
              </c:strCache>
            </c:strRef>
          </c:tx>
          <c:cat>
            <c:strRef>
              <c:f>'[Диаграмма в Microsoft Office PowerPoint]Лист1'!$A$3:$A$11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 19</c:v>
                </c:pt>
                <c:pt idx="4">
                  <c:v>ОУ 5</c:v>
                </c:pt>
                <c:pt idx="5">
                  <c:v>ОУ 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'[Диаграмма в Microsoft Office PowerPoint]Лист1'!$B$3:$B$11</c:f>
              <c:numCache>
                <c:formatCode>General</c:formatCode>
                <c:ptCount val="9"/>
                <c:pt idx="0">
                  <c:v>34.200000000000003</c:v>
                </c:pt>
                <c:pt idx="1">
                  <c:v>28.5</c:v>
                </c:pt>
                <c:pt idx="2">
                  <c:v>26.5</c:v>
                </c:pt>
                <c:pt idx="3">
                  <c:v>40</c:v>
                </c:pt>
                <c:pt idx="4">
                  <c:v>39.1</c:v>
                </c:pt>
                <c:pt idx="5">
                  <c:v>47.6</c:v>
                </c:pt>
                <c:pt idx="6">
                  <c:v>30.8</c:v>
                </c:pt>
                <c:pt idx="7">
                  <c:v>30.8</c:v>
                </c:pt>
                <c:pt idx="8">
                  <c:v>34.4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PowerPoint]Лист1'!$C$2</c:f>
              <c:strCache>
                <c:ptCount val="1"/>
                <c:pt idx="0">
                  <c:v>6 кл_19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PowerPoint]Лист1'!$A$3:$A$11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 19</c:v>
                </c:pt>
                <c:pt idx="4">
                  <c:v>ОУ 5</c:v>
                </c:pt>
                <c:pt idx="5">
                  <c:v>ОУ 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'[Диаграмма в Microsoft Office PowerPoint]Лист1'!$C$3:$C$11</c:f>
              <c:numCache>
                <c:formatCode>General</c:formatCode>
                <c:ptCount val="9"/>
                <c:pt idx="0">
                  <c:v>37.5</c:v>
                </c:pt>
                <c:pt idx="1">
                  <c:v>31.5</c:v>
                </c:pt>
                <c:pt idx="2">
                  <c:v>28.1</c:v>
                </c:pt>
                <c:pt idx="3">
                  <c:v>43.5</c:v>
                </c:pt>
                <c:pt idx="4">
                  <c:v>60.9</c:v>
                </c:pt>
                <c:pt idx="5">
                  <c:v>52.2</c:v>
                </c:pt>
                <c:pt idx="6">
                  <c:v>29.7</c:v>
                </c:pt>
                <c:pt idx="7">
                  <c:v>20.7</c:v>
                </c:pt>
                <c:pt idx="8">
                  <c:v>27.7</c:v>
                </c:pt>
              </c:numCache>
            </c:numRef>
          </c:val>
        </c:ser>
        <c:axId val="104980864"/>
        <c:axId val="105005056"/>
      </c:barChart>
      <c:catAx>
        <c:axId val="104980864"/>
        <c:scaling>
          <c:orientation val="minMax"/>
        </c:scaling>
        <c:axPos val="b"/>
        <c:tickLblPos val="nextTo"/>
        <c:crossAx val="105005056"/>
        <c:crosses val="autoZero"/>
        <c:auto val="1"/>
        <c:lblAlgn val="ctr"/>
        <c:lblOffset val="100"/>
      </c:catAx>
      <c:valAx>
        <c:axId val="105005056"/>
        <c:scaling>
          <c:orientation val="minMax"/>
        </c:scaling>
        <c:axPos val="l"/>
        <c:majorGridlines/>
        <c:numFmt formatCode="General" sourceLinked="1"/>
        <c:tickLblPos val="nextTo"/>
        <c:crossAx val="104980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74535821911151"/>
          <c:y val="7.2543898392452649E-2"/>
          <c:w val="0.15598303684261688"/>
          <c:h val="0.1421796864004411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2"/>
          <c:order val="0"/>
          <c:tx>
            <c:strRef>
              <c:f>'[Диаграмма в Microsoft Office PowerPoint]Лист1'!$D$2</c:f>
              <c:strCache>
                <c:ptCount val="1"/>
                <c:pt idx="0">
                  <c:v>5 кл_18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PowerPoint]Лист1'!$A$3:$A$11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 19</c:v>
                </c:pt>
                <c:pt idx="4">
                  <c:v>ОУ 5</c:v>
                </c:pt>
                <c:pt idx="5">
                  <c:v>ОУ 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'[Диаграмма в Microsoft Office PowerPoint]Лист1'!$D$3:$D$11</c:f>
              <c:numCache>
                <c:formatCode>General</c:formatCode>
                <c:ptCount val="9"/>
                <c:pt idx="0">
                  <c:v>40.200000000000003</c:v>
                </c:pt>
                <c:pt idx="1">
                  <c:v>41.6</c:v>
                </c:pt>
                <c:pt idx="2">
                  <c:v>40.300000000000011</c:v>
                </c:pt>
                <c:pt idx="3">
                  <c:v>48</c:v>
                </c:pt>
                <c:pt idx="4">
                  <c:v>39.1</c:v>
                </c:pt>
                <c:pt idx="5">
                  <c:v>33.300000000000011</c:v>
                </c:pt>
                <c:pt idx="6">
                  <c:v>35.9</c:v>
                </c:pt>
                <c:pt idx="7">
                  <c:v>53.8</c:v>
                </c:pt>
                <c:pt idx="8">
                  <c:v>39.1</c:v>
                </c:pt>
              </c:numCache>
            </c:numRef>
          </c:val>
        </c:ser>
        <c:ser>
          <c:idx val="3"/>
          <c:order val="1"/>
          <c:tx>
            <c:strRef>
              <c:f>'[Диаграмма в Microsoft Office PowerPoint]Лист1'!$E$2</c:f>
              <c:strCache>
                <c:ptCount val="1"/>
                <c:pt idx="0">
                  <c:v>6 кл_192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PowerPoint]Лист1'!$A$3:$A$11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 19</c:v>
                </c:pt>
                <c:pt idx="4">
                  <c:v>ОУ 5</c:v>
                </c:pt>
                <c:pt idx="5">
                  <c:v>ОУ 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'[Диаграмма в Microsoft Office PowerPoint]Лист1'!$E$3:$E$11</c:f>
              <c:numCache>
                <c:formatCode>General</c:formatCode>
                <c:ptCount val="9"/>
                <c:pt idx="0">
                  <c:v>38</c:v>
                </c:pt>
                <c:pt idx="1">
                  <c:v>39.800000000000011</c:v>
                </c:pt>
                <c:pt idx="2">
                  <c:v>40.4</c:v>
                </c:pt>
                <c:pt idx="3">
                  <c:v>21.7</c:v>
                </c:pt>
                <c:pt idx="4">
                  <c:v>13</c:v>
                </c:pt>
                <c:pt idx="5">
                  <c:v>30.4</c:v>
                </c:pt>
                <c:pt idx="6">
                  <c:v>27</c:v>
                </c:pt>
                <c:pt idx="7">
                  <c:v>44.8</c:v>
                </c:pt>
                <c:pt idx="8">
                  <c:v>47.7</c:v>
                </c:pt>
              </c:numCache>
            </c:numRef>
          </c:val>
        </c:ser>
        <c:axId val="100751616"/>
        <c:axId val="100753792"/>
      </c:barChart>
      <c:catAx>
        <c:axId val="100751616"/>
        <c:scaling>
          <c:orientation val="minMax"/>
        </c:scaling>
        <c:axPos val="b"/>
        <c:tickLblPos val="nextTo"/>
        <c:crossAx val="100753792"/>
        <c:crosses val="autoZero"/>
        <c:auto val="1"/>
        <c:lblAlgn val="ctr"/>
        <c:lblOffset val="100"/>
      </c:catAx>
      <c:valAx>
        <c:axId val="100753792"/>
        <c:scaling>
          <c:orientation val="minMax"/>
        </c:scaling>
        <c:axPos val="l"/>
        <c:majorGridlines/>
        <c:numFmt formatCode="General" sourceLinked="1"/>
        <c:tickLblPos val="nextTo"/>
        <c:crossAx val="100751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4"/>
          <c:order val="0"/>
          <c:tx>
            <c:strRef>
              <c:f>'[Диаграмма в Microsoft Office PowerPoint]Лист1'!$F$2</c:f>
              <c:strCache>
                <c:ptCount val="1"/>
                <c:pt idx="0">
                  <c:v>5кл_182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PowerPoint]Лист1'!$A$3:$A$11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 19</c:v>
                </c:pt>
                <c:pt idx="4">
                  <c:v>ОУ 5</c:v>
                </c:pt>
                <c:pt idx="5">
                  <c:v>ОУ 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'[Диаграмма в Microsoft Office PowerPoint]Лист1'!$F$3:$F$11</c:f>
              <c:numCache>
                <c:formatCode>General</c:formatCode>
                <c:ptCount val="9"/>
                <c:pt idx="0">
                  <c:v>19.600000000000001</c:v>
                </c:pt>
                <c:pt idx="1">
                  <c:v>25.4</c:v>
                </c:pt>
                <c:pt idx="2">
                  <c:v>29.8</c:v>
                </c:pt>
                <c:pt idx="3">
                  <c:v>12</c:v>
                </c:pt>
                <c:pt idx="4">
                  <c:v>4.3</c:v>
                </c:pt>
                <c:pt idx="5">
                  <c:v>19</c:v>
                </c:pt>
                <c:pt idx="6">
                  <c:v>20.5</c:v>
                </c:pt>
                <c:pt idx="7">
                  <c:v>15.4</c:v>
                </c:pt>
                <c:pt idx="8">
                  <c:v>21.1</c:v>
                </c:pt>
              </c:numCache>
            </c:numRef>
          </c:val>
        </c:ser>
        <c:ser>
          <c:idx val="5"/>
          <c:order val="1"/>
          <c:tx>
            <c:strRef>
              <c:f>'[Диаграмма в Microsoft Office PowerPoint]Лист1'!$G$2</c:f>
              <c:strCache>
                <c:ptCount val="1"/>
                <c:pt idx="0">
                  <c:v>6кл_19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PowerPoint]Лист1'!$A$3:$A$11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 19</c:v>
                </c:pt>
                <c:pt idx="4">
                  <c:v>ОУ 5</c:v>
                </c:pt>
                <c:pt idx="5">
                  <c:v>ОУ 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'[Диаграмма в Microsoft Office PowerPoint]Лист1'!$G$3:$G$11</c:f>
              <c:numCache>
                <c:formatCode>General</c:formatCode>
                <c:ptCount val="9"/>
                <c:pt idx="0">
                  <c:v>16.3</c:v>
                </c:pt>
                <c:pt idx="1">
                  <c:v>22.3</c:v>
                </c:pt>
                <c:pt idx="2">
                  <c:v>24.5</c:v>
                </c:pt>
                <c:pt idx="3">
                  <c:v>26.1</c:v>
                </c:pt>
                <c:pt idx="4">
                  <c:v>4.3</c:v>
                </c:pt>
                <c:pt idx="5">
                  <c:v>13</c:v>
                </c:pt>
                <c:pt idx="6">
                  <c:v>35.1</c:v>
                </c:pt>
                <c:pt idx="7">
                  <c:v>31</c:v>
                </c:pt>
                <c:pt idx="8">
                  <c:v>12.3</c:v>
                </c:pt>
              </c:numCache>
            </c:numRef>
          </c:val>
        </c:ser>
        <c:axId val="100752384"/>
        <c:axId val="100755712"/>
      </c:barChart>
      <c:catAx>
        <c:axId val="100752384"/>
        <c:scaling>
          <c:orientation val="minMax"/>
        </c:scaling>
        <c:axPos val="b"/>
        <c:tickLblPos val="nextTo"/>
        <c:crossAx val="100755712"/>
        <c:crosses val="autoZero"/>
        <c:auto val="1"/>
        <c:lblAlgn val="ctr"/>
        <c:lblOffset val="100"/>
      </c:catAx>
      <c:valAx>
        <c:axId val="100755712"/>
        <c:scaling>
          <c:orientation val="minMax"/>
        </c:scaling>
        <c:axPos val="l"/>
        <c:majorGridlines/>
        <c:numFmt formatCode="General" sourceLinked="1"/>
        <c:tickLblPos val="nextTo"/>
        <c:crossAx val="100752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История!$C$3:$C$4</c:f>
              <c:strCache>
                <c:ptCount val="1"/>
                <c:pt idx="0">
                  <c:v>5 класс 2018 "2</c:v>
                </c:pt>
              </c:strCache>
            </c:strRef>
          </c:tx>
          <c:cat>
            <c:strRef>
              <c:f>История!$B$5:$B$13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История!$C$5:$C$13</c:f>
              <c:numCache>
                <c:formatCode>General</c:formatCode>
                <c:ptCount val="9"/>
                <c:pt idx="0">
                  <c:v>6</c:v>
                </c:pt>
                <c:pt idx="1">
                  <c:v>4.5</c:v>
                </c:pt>
                <c:pt idx="2">
                  <c:v>3.4</c:v>
                </c:pt>
                <c:pt idx="3">
                  <c:v>0</c:v>
                </c:pt>
                <c:pt idx="4">
                  <c:v>17.399999999999999</c:v>
                </c:pt>
                <c:pt idx="5">
                  <c:v>0</c:v>
                </c:pt>
                <c:pt idx="6">
                  <c:v>12.8</c:v>
                </c:pt>
                <c:pt idx="7">
                  <c:v>0</c:v>
                </c:pt>
                <c:pt idx="8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История!$D$3:$D$4</c:f>
              <c:strCache>
                <c:ptCount val="1"/>
                <c:pt idx="0">
                  <c:v>5 класс 2018 "3</c:v>
                </c:pt>
              </c:strCache>
            </c:strRef>
          </c:tx>
          <c:cat>
            <c:strRef>
              <c:f>История!$B$5:$B$13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История!$D$5:$D$13</c:f>
              <c:numCache>
                <c:formatCode>General</c:formatCode>
                <c:ptCount val="9"/>
                <c:pt idx="0">
                  <c:v>34.200000000000003</c:v>
                </c:pt>
                <c:pt idx="1">
                  <c:v>28.5</c:v>
                </c:pt>
                <c:pt idx="2">
                  <c:v>26.5</c:v>
                </c:pt>
                <c:pt idx="3">
                  <c:v>40</c:v>
                </c:pt>
                <c:pt idx="4">
                  <c:v>39.1</c:v>
                </c:pt>
                <c:pt idx="5">
                  <c:v>47.6</c:v>
                </c:pt>
                <c:pt idx="6">
                  <c:v>30.8</c:v>
                </c:pt>
                <c:pt idx="7">
                  <c:v>30.8</c:v>
                </c:pt>
                <c:pt idx="8">
                  <c:v>34.4</c:v>
                </c:pt>
              </c:numCache>
            </c:numRef>
          </c:val>
        </c:ser>
        <c:ser>
          <c:idx val="2"/>
          <c:order val="2"/>
          <c:tx>
            <c:strRef>
              <c:f>История!$E$3:$E$4</c:f>
              <c:strCache>
                <c:ptCount val="1"/>
                <c:pt idx="0">
                  <c:v>5 класс 2018 "4</c:v>
                </c:pt>
              </c:strCache>
            </c:strRef>
          </c:tx>
          <c:cat>
            <c:strRef>
              <c:f>История!$B$5:$B$13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История!$E$5:$E$13</c:f>
              <c:numCache>
                <c:formatCode>General</c:formatCode>
                <c:ptCount val="9"/>
                <c:pt idx="0">
                  <c:v>40.200000000000003</c:v>
                </c:pt>
                <c:pt idx="1">
                  <c:v>41.6</c:v>
                </c:pt>
                <c:pt idx="2">
                  <c:v>40.299999999999997</c:v>
                </c:pt>
                <c:pt idx="3">
                  <c:v>48</c:v>
                </c:pt>
                <c:pt idx="4">
                  <c:v>39.1</c:v>
                </c:pt>
                <c:pt idx="5">
                  <c:v>33.299999999999997</c:v>
                </c:pt>
                <c:pt idx="6">
                  <c:v>35.9</c:v>
                </c:pt>
                <c:pt idx="7">
                  <c:v>53.8</c:v>
                </c:pt>
                <c:pt idx="8">
                  <c:v>39.1</c:v>
                </c:pt>
              </c:numCache>
            </c:numRef>
          </c:val>
        </c:ser>
        <c:ser>
          <c:idx val="3"/>
          <c:order val="3"/>
          <c:tx>
            <c:strRef>
              <c:f>История!$F$3:$F$4</c:f>
              <c:strCache>
                <c:ptCount val="1"/>
                <c:pt idx="0">
                  <c:v>5 класс 2018 "5</c:v>
                </c:pt>
              </c:strCache>
            </c:strRef>
          </c:tx>
          <c:cat>
            <c:strRef>
              <c:f>История!$B$5:$B$13</c:f>
              <c:strCache>
                <c:ptCount val="9"/>
                <c:pt idx="0">
                  <c:v>Вся выборка</c:v>
                </c:pt>
                <c:pt idx="1">
                  <c:v>СПб</c:v>
                </c:pt>
                <c:pt idx="2">
                  <c:v>ВО</c:v>
                </c:pt>
                <c:pt idx="3">
                  <c:v>ОУ19</c:v>
                </c:pt>
                <c:pt idx="4">
                  <c:v>ОУ5</c:v>
                </c:pt>
                <c:pt idx="5">
                  <c:v>ОУ6</c:v>
                </c:pt>
                <c:pt idx="6">
                  <c:v>ОУ17</c:v>
                </c:pt>
                <c:pt idx="7">
                  <c:v>ОУ21</c:v>
                </c:pt>
                <c:pt idx="8">
                  <c:v>ОУ32</c:v>
                </c:pt>
              </c:strCache>
            </c:strRef>
          </c:cat>
          <c:val>
            <c:numRef>
              <c:f>История!$F$5:$F$13</c:f>
              <c:numCache>
                <c:formatCode>General</c:formatCode>
                <c:ptCount val="9"/>
                <c:pt idx="0">
                  <c:v>19.600000000000001</c:v>
                </c:pt>
                <c:pt idx="1">
                  <c:v>25.4</c:v>
                </c:pt>
                <c:pt idx="2">
                  <c:v>29.8</c:v>
                </c:pt>
                <c:pt idx="3">
                  <c:v>12</c:v>
                </c:pt>
                <c:pt idx="4">
                  <c:v>4.3</c:v>
                </c:pt>
                <c:pt idx="5">
                  <c:v>19</c:v>
                </c:pt>
                <c:pt idx="6">
                  <c:v>20.5</c:v>
                </c:pt>
                <c:pt idx="7">
                  <c:v>15.4</c:v>
                </c:pt>
                <c:pt idx="8">
                  <c:v>21.1</c:v>
                </c:pt>
              </c:numCache>
            </c:numRef>
          </c:val>
        </c:ser>
        <c:shape val="cylinder"/>
        <c:axId val="100945920"/>
        <c:axId val="100947456"/>
        <c:axId val="0"/>
      </c:bar3DChart>
      <c:catAx>
        <c:axId val="100945920"/>
        <c:scaling>
          <c:orientation val="minMax"/>
        </c:scaling>
        <c:axPos val="b"/>
        <c:tickLblPos val="nextTo"/>
        <c:crossAx val="100947456"/>
        <c:crosses val="autoZero"/>
        <c:auto val="1"/>
        <c:lblAlgn val="ctr"/>
        <c:lblOffset val="100"/>
      </c:catAx>
      <c:valAx>
        <c:axId val="100947456"/>
        <c:scaling>
          <c:orientation val="minMax"/>
        </c:scaling>
        <c:axPos val="l"/>
        <c:majorGridlines/>
        <c:numFmt formatCode="General" sourceLinked="1"/>
        <c:tickLblPos val="nextTo"/>
        <c:crossAx val="10094592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История!$K$3:$K$4</c:f>
              <c:strCache>
                <c:ptCount val="1"/>
                <c:pt idx="0">
                  <c:v>5 класс 2019 "2</c:v>
                </c:pt>
              </c:strCache>
            </c:strRef>
          </c:tx>
          <c:val>
            <c:numRef>
              <c:f>История!$K$5:$K$13</c:f>
              <c:numCache>
                <c:formatCode>General</c:formatCode>
                <c:ptCount val="9"/>
                <c:pt idx="0">
                  <c:v>7.9</c:v>
                </c:pt>
                <c:pt idx="1">
                  <c:v>9.1999999999999993</c:v>
                </c:pt>
                <c:pt idx="2">
                  <c:v>9.8000000000000007</c:v>
                </c:pt>
                <c:pt idx="3">
                  <c:v>13.6</c:v>
                </c:pt>
                <c:pt idx="4">
                  <c:v>0</c:v>
                </c:pt>
                <c:pt idx="5">
                  <c:v>19.2</c:v>
                </c:pt>
                <c:pt idx="6">
                  <c:v>2.5</c:v>
                </c:pt>
                <c:pt idx="7">
                  <c:v>8</c:v>
                </c:pt>
                <c:pt idx="8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История!$L$3:$L$4</c:f>
              <c:strCache>
                <c:ptCount val="1"/>
                <c:pt idx="0">
                  <c:v>5 класс 2019 "3</c:v>
                </c:pt>
              </c:strCache>
            </c:strRef>
          </c:tx>
          <c:val>
            <c:numRef>
              <c:f>История!$L$5:$L$13</c:f>
              <c:numCache>
                <c:formatCode>General</c:formatCode>
                <c:ptCount val="9"/>
                <c:pt idx="0">
                  <c:v>39.1</c:v>
                </c:pt>
                <c:pt idx="1">
                  <c:v>38.299999999999997</c:v>
                </c:pt>
                <c:pt idx="2">
                  <c:v>37.799999999999997</c:v>
                </c:pt>
                <c:pt idx="3">
                  <c:v>68.2</c:v>
                </c:pt>
                <c:pt idx="4">
                  <c:v>70</c:v>
                </c:pt>
                <c:pt idx="5">
                  <c:v>34.6</c:v>
                </c:pt>
                <c:pt idx="6">
                  <c:v>37.5</c:v>
                </c:pt>
                <c:pt idx="7">
                  <c:v>38</c:v>
                </c:pt>
                <c:pt idx="8">
                  <c:v>35.799999999999997</c:v>
                </c:pt>
              </c:numCache>
            </c:numRef>
          </c:val>
        </c:ser>
        <c:ser>
          <c:idx val="2"/>
          <c:order val="2"/>
          <c:tx>
            <c:strRef>
              <c:f>История!$M$3:$M$4</c:f>
              <c:strCache>
                <c:ptCount val="1"/>
                <c:pt idx="0">
                  <c:v>5 класс 2019 "4</c:v>
                </c:pt>
              </c:strCache>
            </c:strRef>
          </c:tx>
          <c:val>
            <c:numRef>
              <c:f>История!$M$5:$M$13</c:f>
              <c:numCache>
                <c:formatCode>General</c:formatCode>
                <c:ptCount val="9"/>
                <c:pt idx="0">
                  <c:v>37.299999999999997</c:v>
                </c:pt>
                <c:pt idx="1">
                  <c:v>35.5</c:v>
                </c:pt>
                <c:pt idx="2">
                  <c:v>36.4</c:v>
                </c:pt>
                <c:pt idx="3">
                  <c:v>18.2</c:v>
                </c:pt>
                <c:pt idx="4">
                  <c:v>30</c:v>
                </c:pt>
                <c:pt idx="5">
                  <c:v>38.5</c:v>
                </c:pt>
                <c:pt idx="6">
                  <c:v>42.5</c:v>
                </c:pt>
                <c:pt idx="7">
                  <c:v>36</c:v>
                </c:pt>
                <c:pt idx="8">
                  <c:v>38.799999999999997</c:v>
                </c:pt>
              </c:numCache>
            </c:numRef>
          </c:val>
        </c:ser>
        <c:ser>
          <c:idx val="3"/>
          <c:order val="3"/>
          <c:tx>
            <c:strRef>
              <c:f>История!$N$3:$N$4</c:f>
              <c:strCache>
                <c:ptCount val="1"/>
                <c:pt idx="0">
                  <c:v>5 класс 2019 "5</c:v>
                </c:pt>
              </c:strCache>
            </c:strRef>
          </c:tx>
          <c:val>
            <c:numRef>
              <c:f>История!$N$5:$N$13</c:f>
              <c:numCache>
                <c:formatCode>General</c:formatCode>
                <c:ptCount val="9"/>
                <c:pt idx="0">
                  <c:v>15.7</c:v>
                </c:pt>
                <c:pt idx="1">
                  <c:v>17</c:v>
                </c:pt>
                <c:pt idx="2">
                  <c:v>16</c:v>
                </c:pt>
                <c:pt idx="3">
                  <c:v>0</c:v>
                </c:pt>
                <c:pt idx="4">
                  <c:v>0</c:v>
                </c:pt>
                <c:pt idx="5">
                  <c:v>7.7</c:v>
                </c:pt>
                <c:pt idx="6">
                  <c:v>17.5</c:v>
                </c:pt>
                <c:pt idx="7">
                  <c:v>18</c:v>
                </c:pt>
                <c:pt idx="8">
                  <c:v>9</c:v>
                </c:pt>
              </c:numCache>
            </c:numRef>
          </c:val>
        </c:ser>
        <c:shape val="cylinder"/>
        <c:axId val="124663680"/>
        <c:axId val="124666624"/>
        <c:axId val="0"/>
      </c:bar3DChart>
      <c:catAx>
        <c:axId val="124663680"/>
        <c:scaling>
          <c:orientation val="minMax"/>
        </c:scaling>
        <c:axPos val="b"/>
        <c:tickLblPos val="nextTo"/>
        <c:crossAx val="124666624"/>
        <c:crosses val="autoZero"/>
        <c:auto val="1"/>
        <c:lblAlgn val="ctr"/>
        <c:lblOffset val="100"/>
      </c:catAx>
      <c:valAx>
        <c:axId val="124666624"/>
        <c:scaling>
          <c:orientation val="minMax"/>
        </c:scaling>
        <c:axPos val="l"/>
        <c:majorGridlines/>
        <c:numFmt formatCode="General" sourceLinked="1"/>
        <c:tickLblPos val="nextTo"/>
        <c:crossAx val="12466368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55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3888888888888888E-2"/>
                  <c:y val="-8.1799591002044997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директор</c:v>
                </c:pt>
                <c:pt idx="1">
                  <c:v>руководитель ШМО</c:v>
                </c:pt>
                <c:pt idx="2">
                  <c:v>районный методист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53</c:v>
                </c:pt>
                <c:pt idx="2">
                  <c:v>22</c:v>
                </c:pt>
                <c:pt idx="3">
                  <c:v>1</c:v>
                </c:pt>
              </c:numCache>
            </c:numRef>
          </c:val>
        </c:ser>
        <c:axId val="123959552"/>
        <c:axId val="124360960"/>
      </c:barChart>
      <c:valAx>
        <c:axId val="124360960"/>
        <c:scaling>
          <c:orientation val="minMax"/>
        </c:scaling>
        <c:axPos val="b"/>
        <c:majorGridlines/>
        <c:numFmt formatCode="General" sourceLinked="1"/>
        <c:tickLblPos val="nextTo"/>
        <c:crossAx val="123959552"/>
        <c:crossBetween val="between"/>
      </c:valAx>
      <c:catAx>
        <c:axId val="123959552"/>
        <c:scaling>
          <c:orientation val="minMax"/>
        </c:scaling>
        <c:axPos val="l"/>
        <c:tickLblPos val="nextTo"/>
        <c:crossAx val="124360960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русский</c:v>
                </c:pt>
                <c:pt idx="2">
                  <c:v>обществознание </c:v>
                </c:pt>
                <c:pt idx="3">
                  <c:v>начальные классы</c:v>
                </c:pt>
                <c:pt idx="4">
                  <c:v>ИКТ</c:v>
                </c:pt>
                <c:pt idx="5">
                  <c:v>инЯЗ</c:v>
                </c:pt>
                <c:pt idx="6">
                  <c:v>физика-химия</c:v>
                </c:pt>
                <c:pt idx="7">
                  <c:v>био/гео</c:v>
                </c:pt>
                <c:pt idx="8">
                  <c:v>технология</c:v>
                </c:pt>
                <c:pt idx="9">
                  <c:v>физ-ра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</c:v>
                </c:pt>
                <c:pt idx="1">
                  <c:v>12</c:v>
                </c:pt>
                <c:pt idx="2">
                  <c:v>9</c:v>
                </c:pt>
                <c:pt idx="3">
                  <c:v>22</c:v>
                </c:pt>
                <c:pt idx="4">
                  <c:v>4</c:v>
                </c:pt>
                <c:pt idx="5">
                  <c:v>13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</c:ser>
        <c:axId val="125510400"/>
        <c:axId val="125553664"/>
      </c:barChart>
      <c:catAx>
        <c:axId val="125510400"/>
        <c:scaling>
          <c:orientation val="minMax"/>
        </c:scaling>
        <c:axPos val="b"/>
        <c:tickLblPos val="nextTo"/>
        <c:crossAx val="125553664"/>
        <c:crosses val="autoZero"/>
        <c:auto val="1"/>
        <c:lblAlgn val="ctr"/>
        <c:lblOffset val="100"/>
      </c:catAx>
      <c:valAx>
        <c:axId val="125553664"/>
        <c:scaling>
          <c:orientation val="minMax"/>
        </c:scaling>
        <c:axPos val="l"/>
        <c:majorGridlines/>
        <c:numFmt formatCode="General" sourceLinked="1"/>
        <c:tickLblPos val="nextTo"/>
        <c:crossAx val="12551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Лист2!$B$13</c:f>
              <c:strCache>
                <c:ptCount val="1"/>
                <c:pt idx="0">
                  <c:v>есть система 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Лист2!$A$14:$A$20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Лист2!$B$14:$B$20</c:f>
              <c:numCache>
                <c:formatCode>General</c:formatCode>
                <c:ptCount val="7"/>
                <c:pt idx="0">
                  <c:v>97</c:v>
                </c:pt>
                <c:pt idx="1">
                  <c:v>86</c:v>
                </c:pt>
                <c:pt idx="2">
                  <c:v>100</c:v>
                </c:pt>
                <c:pt idx="3">
                  <c:v>97</c:v>
                </c:pt>
                <c:pt idx="4">
                  <c:v>88</c:v>
                </c:pt>
                <c:pt idx="5">
                  <c:v>79</c:v>
                </c:pt>
                <c:pt idx="6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Лист2!$C$13</c:f>
              <c:strCache>
                <c:ptCount val="1"/>
                <c:pt idx="0">
                  <c:v>я ее не использую</c:v>
                </c:pt>
              </c:strCache>
            </c:strRef>
          </c:tx>
          <c:dLbls>
            <c:showVal val="1"/>
          </c:dLbls>
          <c:cat>
            <c:strRef>
              <c:f>Лист2!$A$14:$A$20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Лист2!$C$14:$C$20</c:f>
              <c:numCache>
                <c:formatCode>General</c:formatCode>
                <c:ptCount val="7"/>
                <c:pt idx="0">
                  <c:v>4</c:v>
                </c:pt>
                <c:pt idx="1">
                  <c:v>16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Лист2!$D$13</c:f>
              <c:strCache>
                <c:ptCount val="1"/>
                <c:pt idx="0">
                  <c:v>есть анализ ВПР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Лист2!$A$14:$A$20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Лист2!$D$14:$D$20</c:f>
              <c:numCache>
                <c:formatCode>General</c:formatCode>
                <c:ptCount val="7"/>
                <c:pt idx="0">
                  <c:v>78</c:v>
                </c:pt>
                <c:pt idx="1">
                  <c:v>79</c:v>
                </c:pt>
                <c:pt idx="2">
                  <c:v>50</c:v>
                </c:pt>
                <c:pt idx="3">
                  <c:v>91</c:v>
                </c:pt>
                <c:pt idx="4">
                  <c:v>79</c:v>
                </c:pt>
                <c:pt idx="5">
                  <c:v>58</c:v>
                </c:pt>
                <c:pt idx="6">
                  <c:v>75</c:v>
                </c:pt>
              </c:numCache>
            </c:numRef>
          </c:val>
        </c:ser>
        <c:ser>
          <c:idx val="3"/>
          <c:order val="3"/>
          <c:tx>
            <c:strRef>
              <c:f>Лист2!$E$13</c:f>
              <c:strCache>
                <c:ptCount val="1"/>
              </c:strCache>
            </c:strRef>
          </c:tx>
          <c:cat>
            <c:strRef>
              <c:f>Лист2!$A$14:$A$20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Лист2!$E$14:$E$20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Лист2!$F$13</c:f>
              <c:strCache>
                <c:ptCount val="1"/>
                <c:pt idx="0">
                  <c:v>ВПР частичный</c:v>
                </c:pt>
              </c:strCache>
            </c:strRef>
          </c:tx>
          <c:cat>
            <c:strRef>
              <c:f>Лист2!$A$14:$A$20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итого</c:v>
                </c:pt>
              </c:strCache>
            </c:strRef>
          </c:cat>
          <c:val>
            <c:numRef>
              <c:f>Лист2!$F$14:$F$20</c:f>
              <c:numCache>
                <c:formatCode>General</c:formatCode>
                <c:ptCount val="7"/>
                <c:pt idx="0">
                  <c:v>22</c:v>
                </c:pt>
                <c:pt idx="1">
                  <c:v>14</c:v>
                </c:pt>
                <c:pt idx="2">
                  <c:v>29</c:v>
                </c:pt>
                <c:pt idx="3">
                  <c:v>9</c:v>
                </c:pt>
                <c:pt idx="4">
                  <c:v>17</c:v>
                </c:pt>
                <c:pt idx="5">
                  <c:v>42</c:v>
                </c:pt>
                <c:pt idx="6">
                  <c:v>21</c:v>
                </c:pt>
              </c:numCache>
            </c:numRef>
          </c:val>
        </c:ser>
        <c:axId val="100084736"/>
        <c:axId val="100290944"/>
      </c:barChart>
      <c:catAx>
        <c:axId val="100084736"/>
        <c:scaling>
          <c:orientation val="minMax"/>
        </c:scaling>
        <c:axPos val="b"/>
        <c:tickLblPos val="nextTo"/>
        <c:crossAx val="100290944"/>
        <c:crosses val="autoZero"/>
        <c:auto val="1"/>
        <c:lblAlgn val="ctr"/>
        <c:lblOffset val="100"/>
      </c:catAx>
      <c:valAx>
        <c:axId val="100290944"/>
        <c:scaling>
          <c:orientation val="minMax"/>
        </c:scaling>
        <c:axPos val="l"/>
        <c:majorGridlines/>
        <c:numFmt formatCode="General" sourceLinked="1"/>
        <c:tickLblPos val="nextTo"/>
        <c:crossAx val="10008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652935744143098"/>
          <c:y val="0.20934857980779925"/>
          <c:w val="0.15421138329930981"/>
          <c:h val="0.5714599049575455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0.37624</cdr:x>
      <cdr:y>0.9184</cdr:y>
    </cdr:from>
    <cdr:to>
      <cdr:x>0.55339</cdr:x>
      <cdr:y>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3096344" y="4156631"/>
          <a:ext cx="1457835" cy="369332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2060"/>
          </a:solidFill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dirty="0" smtClean="0"/>
            <a:t> </a:t>
          </a:r>
          <a:r>
            <a:rPr lang="ru-RU" dirty="0" smtClean="0">
              <a:solidFill>
                <a:schemeClr val="bg1"/>
              </a:solidFill>
            </a:rPr>
            <a:t>5 </a:t>
          </a:r>
          <a:r>
            <a:rPr lang="ru-RU" dirty="0" smtClean="0">
              <a:solidFill>
                <a:sysClr val="window" lastClr="FFFFFF"/>
              </a:solidFill>
            </a:rPr>
            <a:t>класс </a:t>
          </a:r>
          <a:r>
            <a:rPr lang="ru-RU" dirty="0" smtClean="0">
              <a:solidFill>
                <a:sysClr val="window" lastClr="FFFFFF"/>
              </a:solidFill>
            </a:rPr>
            <a:t>2018</a:t>
          </a:r>
          <a:endParaRPr lang="ru-RU" dirty="0">
            <a:solidFill>
              <a:sysClr val="window" lastClr="FFFF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0.42917</cdr:x>
      <cdr:y>0.91667</cdr:y>
    </cdr:from>
    <cdr:to>
      <cdr:x>0.62917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62150" y="25146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5109C3-7654-49D5-B97E-835D7EF80D75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E0041C-9A9E-4851-BDEC-D0123DB875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info.spb.ru/innovatika/opytno-eksperimentalnaya-deyatelnost-imt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458200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Примерный вариант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анализа результатов ВПР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dirty="0" smtClean="0"/>
              <a:t>Семинар для координаторов </a:t>
            </a:r>
          </a:p>
          <a:p>
            <a:pPr algn="r"/>
            <a:r>
              <a:rPr lang="ru-RU" b="1" dirty="0" smtClean="0"/>
              <a:t>ОЭР ВО </a:t>
            </a:r>
          </a:p>
          <a:p>
            <a:pPr algn="r"/>
            <a:r>
              <a:rPr lang="ru-RU" b="1" dirty="0" smtClean="0"/>
              <a:t>21 мая 2020</a:t>
            </a:r>
          </a:p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НА </a:t>
            </a:r>
            <a:r>
              <a:rPr lang="ru-RU" b="1" dirty="0" err="1" smtClean="0"/>
              <a:t>Заиченко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Характеристика выборки: педагогический стаж //опыт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700808"/>
          <a:ext cx="7488830" cy="3215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6"/>
                <a:gridCol w="1497766"/>
                <a:gridCol w="1497766"/>
                <a:gridCol w="1495177"/>
                <a:gridCol w="1500355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школа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до 3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от 3 до 10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от 10 до 20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больше 20 лет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8/11%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20/27%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9/12%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36\50% 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7/16%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7\16%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9/21%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20/ 46%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2\7%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4\14%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7/25%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15\ 53%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7/22%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7/22%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7\22%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11/34%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5/10%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7\15%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10\21%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26\54%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5/21%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4\17%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5/21%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10/41%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все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29/12%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108/43,5%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Откуда получаете информацию о результатах оценочных процедур (%) ?</a:t>
            </a:r>
            <a:endParaRPr lang="ru-RU" sz="2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предмет преподаете?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537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Смотрим на проблему через призму реальности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стратегическое видение 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50" y="3268663"/>
            <a:ext cx="6286500" cy="2286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45624" cy="6480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опроса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(%)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248 учителей \6ОУ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16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ВПР-РДР-РайСОК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есть ли систематическая работа? (%)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501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Считаете ли Вы обязательной  деятельность учителя по анализу результатов проверочных работ по каждому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ученику (%)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29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45624" cy="72008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Считаете ли Вы, что  сама  система оценочных процедур  может влиять на качество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образования (%)?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313"/>
          <a:ext cx="8363272" cy="508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Согласны ли Вы с тем, что оценочные процедуры объективно отражают картину образовательных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результатов (%)?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72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4320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Объясняем – почему сказали «НЕТ» про объективность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Не основаны на дифференцированном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подходе</a:t>
            </a: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Диагностические работы часто составляются для учеников изучающих предмет в школах с углубленным изучением предмета. Это 5-6 часов, в нашей школе 3 часа. Получается что детям приходится выполнять задания на темы, которые они не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изучали</a:t>
            </a: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 проверочных работах встречается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материал, еще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не изученный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учащимися</a:t>
            </a: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 прошлом году темы ВПР по обществознанию не соответствовали содержанию курса обществознания. 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Результат могут снижать эмоциональные переживания и плохой уровень умения пользоваться техническими средствами проверки знаний. 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Ученик может хорошо учиться, но диагностику пишет на маленький балл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По причине необъективности проверки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работ, неумения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педагогов работать с критериями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отсутствия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мотивации у учащихся к полноценной работе по выполнению заданий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чем пафос   ОЭР*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понятие «качество образования»  мы включаем раздельные компоненты: </a:t>
            </a:r>
            <a:r>
              <a:rPr lang="ru-RU" sz="2400" b="1" i="1" u="sng" dirty="0">
                <a:latin typeface="Arial" pitchFamily="34" charset="0"/>
                <a:cs typeface="Arial" pitchFamily="34" charset="0"/>
              </a:rPr>
              <a:t>качество процесса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качество результата обучения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учащихся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компонента «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нуждаются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» в управленческом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воздействии</a:t>
            </a:r>
          </a:p>
          <a:p>
            <a:pPr>
              <a:buFont typeface="Wingdings" pitchFamily="2" charset="2"/>
              <a:buChar char="Ø"/>
            </a:pP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Предметом исследования ОЭР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становятся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результаты оценочных процедур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контексте их использования для принятия управленческих решений на уровне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образовательной организации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сути -  речь идет об АНАЛИЗЕ результатов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1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подробная информационная записка об ОЭР выдана всем школам- партнерам и размещена на сайте ИМЦ ВО </a:t>
            </a:r>
            <a:r>
              <a:rPr lang="en-GB" sz="1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http://schoolinfo.spb.ru/innovatika/opytno-eksperimentalnaya-deyatelnost-imts/</a:t>
            </a:r>
            <a:endParaRPr lang="ru-RU" sz="1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580112" y="6237312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dirty="0" smtClean="0">
                <a:solidFill>
                  <a:srgbClr val="002060"/>
                </a:solidFill>
              </a:rPr>
              <a:t>, профессор СПб НИУ ВШЭ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 descr="unnam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41920" y="692696"/>
            <a:ext cx="1402080" cy="102564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В каком случае Вы отнесли бы образовательные результаты ученика по своему предмету к «низким образовательным результатам» 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Нуждаетесь ли Вы в рекомендациях по результатам анализа оценочных процедур для использования их в практике работы?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675"/>
          <a:ext cx="82296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96144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Есть ли у Вас потребность пройти курс повышения квалификации по оценке качества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обученности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оценочным процедурам,  накопительной системе оценивания и пр.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58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Известно ли Вам о наличии районной системы работы со школами с низкими образовательными результатами?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Сами оценочные процедуры не гарантируют качество образования, НО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Это - информационная база </a:t>
            </a:r>
            <a:r>
              <a:rPr lang="ru-RU" sz="2400" dirty="0"/>
              <a:t>для принятия адекватных решений в части образовательной деятельности директором </a:t>
            </a:r>
            <a:r>
              <a:rPr lang="ru-RU" sz="2400" dirty="0" smtClean="0"/>
              <a:t>Школы</a:t>
            </a:r>
          </a:p>
          <a:p>
            <a:pPr lvl="0">
              <a:buFont typeface="Wingdings" pitchFamily="2" charset="2"/>
              <a:buChar char="Ø"/>
            </a:pP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Это – устойчивая норма </a:t>
            </a:r>
            <a:r>
              <a:rPr lang="ru-RU" sz="2400" dirty="0"/>
              <a:t>применения в целях повышения качества анализа результатов обучающей деятельности  для педагогов Школы </a:t>
            </a: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Это- надежное и доверительное основание  </a:t>
            </a:r>
            <a:r>
              <a:rPr lang="ru-RU" sz="2400" dirty="0"/>
              <a:t>для открытого разговора с родителями школьников об успешностях и зонах риска в обучении их детей.   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36096" y="6237312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научный руководитель ОЭР  </a:t>
            </a:r>
            <a:r>
              <a:rPr lang="ru-RU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dirty="0" smtClean="0">
                <a:solidFill>
                  <a:srgbClr val="002060"/>
                </a:solidFill>
              </a:rPr>
              <a:t>, профессор СПб НИУ ВШЭ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259632" y="1556792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572000" y="1484784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24328" y="1484784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3682752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СПАСИБО!</a:t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Задавайте вопросы…..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Устная-консультация-по-проблеме-связанной-с-налогов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2060848"/>
            <a:ext cx="3769568" cy="2687619"/>
          </a:xfrm>
        </p:spPr>
      </p:pic>
      <p:sp>
        <p:nvSpPr>
          <p:cNvPr id="6" name="TextBox 5"/>
          <p:cNvSpPr txBox="1"/>
          <p:nvPr/>
        </p:nvSpPr>
        <p:spPr>
          <a:xfrm>
            <a:off x="251520" y="5661248"/>
            <a:ext cx="863492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БОНУС на 2020 год -  бесплатный вход в проект «Учим учиться»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необходимо сделать школам- партнерам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уже сейчас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определить творческие команды в школах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 определить координатора от школы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завуч??)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 по возможности -  внести в Положение об эффективном контракте ( фонде надбавок) критерии для надбавок в контексте нашей ОЭР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НЕОБХОДИМО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Программы развития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школ внести проект ( раздел, параграф и пр.) , связанный с данной темой, так как результаты ОЭР претендуют на то, что будут влиять на развитие школы ( см. тему ОЭР)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C206-55C9-439A-8BFB-7F46146010FA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6" name="Рисунок 5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1920" y="692696"/>
            <a:ext cx="1402080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История «с историей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двоек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класс 2018 - 6 класс 2019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8144" y="5805264"/>
            <a:ext cx="1457835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6 класс 2019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История «с историей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троек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класс 2018 - 6 класс 2019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72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История «с историей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четверок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класс 2018 - 6 класс 2019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675"/>
          <a:ext cx="82296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История «с историей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пятерок»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класс 2018 - 6 класс 2019 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44675"/>
          <a:ext cx="82296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ИСТОРИЯ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классы  2018 – 5 классы 2019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564904"/>
          <a:ext cx="4042792" cy="400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644008" y="1772816"/>
          <a:ext cx="433082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88224" y="1628800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 балла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6948264" y="1988840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5856" y="2564904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4 балла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851920" y="2924944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56176" y="537321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ОУ19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5661248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ОУ5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137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Возможные причины….успешностей и наоборот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Слабый «поток» обучающихся и уже по 4-му\5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классу это «было понятно», т.е. ожидаемые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неуспешности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Слабый\сильный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учитель – у него «всегда так»</a:t>
            </a: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КИМы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ВПР составлены «не по тому учебнику»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6-м классе «другой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слабый\сильный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учитель»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Задания ВПР составлены «загадочно»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 ВПР необъективная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«Черный лебедь»……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м.б. у нас просто отсутствует </a:t>
            </a:r>
            <a:r>
              <a:rPr lang="ru-RU" sz="2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внутришкольная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СИСТЕМА анализа качества </a:t>
            </a:r>
            <a:r>
              <a:rPr lang="ru-RU" sz="2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обученности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…или результаты ВПР никак не отражаются в этой «системе»?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298</TotalTime>
  <Words>792</Words>
  <Application>Microsoft Office PowerPoint</Application>
  <PresentationFormat>Экран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Примерный вариант  анализа результатов ВПР</vt:lpstr>
      <vt:lpstr>В чем пафос   ОЭР*</vt:lpstr>
      <vt:lpstr>ЧТО необходимо сделать школам- партнерам уже сейчас</vt:lpstr>
      <vt:lpstr>История «с историей двоек»:  5 класс 2018 - 6 класс 2019 </vt:lpstr>
      <vt:lpstr>История «с историей троек»:  5 класс 2018 - 6 класс 2019 </vt:lpstr>
      <vt:lpstr>История «с историей четверок»:  5 класс 2018 - 6 класс 2019 </vt:lpstr>
      <vt:lpstr>История «с историей пятерок»:  5 класс 2018 - 6 класс 2019 </vt:lpstr>
      <vt:lpstr>ИСТОРИЯ : 5 классы  2018 – 5 классы 2019</vt:lpstr>
      <vt:lpstr>Возможные причины….успешностей и наоборот</vt:lpstr>
      <vt:lpstr>Характеристика выборки: педагогический стаж //опыт </vt:lpstr>
      <vt:lpstr>Откуда получаете информацию о результатах оценочных процедур (%) ?</vt:lpstr>
      <vt:lpstr>Какой предмет преподаете?</vt:lpstr>
      <vt:lpstr>Смотрим на проблему через призму реальности</vt:lpstr>
      <vt:lpstr>Результаты опроса (%): 248 учителей \6ОУ</vt:lpstr>
      <vt:lpstr>ВПР-РДР-РайСОК: есть ли систематическая работа? (%)</vt:lpstr>
      <vt:lpstr>Считаете ли Вы обязательной  деятельность учителя по анализу результатов проверочных работ по каждому ученику (%) ?</vt:lpstr>
      <vt:lpstr>Считаете ли Вы, что  сама  система оценочных процедур  может влиять на качество образования (%)?</vt:lpstr>
      <vt:lpstr>Согласны ли Вы с тем, что оценочные процедуры объективно отражают картину образовательных результатов (%)?</vt:lpstr>
      <vt:lpstr>Объясняем – почему сказали «НЕТ» про объективность</vt:lpstr>
      <vt:lpstr>В каком случае Вы отнесли бы образовательные результаты ученика по своему предмету к «низким образовательным результатам» ?</vt:lpstr>
      <vt:lpstr>Нуждаетесь ли Вы в рекомендациях по результатам анализа оценочных процедур для использования их в практике работы?</vt:lpstr>
      <vt:lpstr>Есть ли у Вас потребность пройти курс повышения квалификации по оценке качества обученности, оценочным процедурам,  накопительной системе оценивания и пр.</vt:lpstr>
      <vt:lpstr>Известно ли Вам о наличии районной системы работы со школами с низкими образовательными результатами?</vt:lpstr>
      <vt:lpstr>Сами оценочные процедуры не гарантируют качество образования, НО </vt:lpstr>
      <vt:lpstr>СПАСИБО!  Задавайте вопросы…..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Примерный вариант  анализа результатов ВПР</dc:title>
  <dc:creator>Пользователь</dc:creator>
  <cp:lastModifiedBy>Пользователь</cp:lastModifiedBy>
  <cp:revision>3</cp:revision>
  <dcterms:created xsi:type="dcterms:W3CDTF">2020-05-20T10:24:33Z</dcterms:created>
  <dcterms:modified xsi:type="dcterms:W3CDTF">2020-05-20T15:23:25Z</dcterms:modified>
</cp:coreProperties>
</file>